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1"/>
  </p:sldMasterIdLst>
  <p:notesMasterIdLst>
    <p:notesMasterId r:id="rId3"/>
  </p:notesMasterIdLst>
  <p:handoutMasterIdLst>
    <p:handoutMasterId r:id="rId4"/>
  </p:handoutMasterIdLst>
  <p:sldIdLst>
    <p:sldId id="394" r:id="rId2"/>
  </p:sldIdLst>
  <p:sldSz cx="12192000" cy="6858000"/>
  <p:notesSz cx="6797675" cy="9926638"/>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C03531A-F884-4E59-B278-7D09611AA995}">
          <p14:sldIdLst/>
        </p14:section>
        <p14:section name="Untitled Section" id="{6DE50388-3A89-4944-A1D6-2A5DA7B71256}">
          <p14:sldIdLst>
            <p14:sldId id="394"/>
          </p14:sldIdLst>
        </p14:section>
      </p14:sectionLst>
    </p:ext>
    <p:ext uri="{EFAFB233-063F-42B5-8137-9DF3F51BA10A}">
      <p15:sldGuideLst xmlns:p15="http://schemas.microsoft.com/office/powerpoint/2012/main">
        <p15:guide id="1" orient="horz" pos="2183"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jarke Ebert" initials="BE" lastIdx="21" clrIdx="6">
    <p:extLst>
      <p:ext uri="{19B8F6BF-5375-455C-9EA6-DF929625EA0E}">
        <p15:presenceInfo xmlns:p15="http://schemas.microsoft.com/office/powerpoint/2012/main" userId="S-1-5-21-1839211835-619659539-556599288-6688" providerId="AD"/>
      </p:ext>
    </p:extLst>
  </p:cmAuthor>
  <p:cmAuthor id="1" name="Christopher Edge" initials="CE" lastIdx="198" clrIdx="0"/>
  <p:cmAuthor id="8" name="Nathalie Breysse" initials="NB" lastIdx="38" clrIdx="7">
    <p:extLst>
      <p:ext uri="{19B8F6BF-5375-455C-9EA6-DF929625EA0E}">
        <p15:presenceInfo xmlns:p15="http://schemas.microsoft.com/office/powerpoint/2012/main" userId="S-1-5-21-1839211835-619659539-556599288-95354" providerId="AD"/>
      </p:ext>
    </p:extLst>
  </p:cmAuthor>
  <p:cmAuthor id="2" name="Ebru Karakoc Madsen" initials="EBKA" lastIdx="24" clrIdx="1"/>
  <p:cmAuthor id="3" name="Audrey Dufour" initials="AD" lastIdx="18" clrIdx="2"/>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Brian Lawrence Odlaug" initials="BLO" lastIdx="15" clrIdx="4">
    <p:extLst>
      <p:ext uri="{19B8F6BF-5375-455C-9EA6-DF929625EA0E}">
        <p15:presenceInfo xmlns:p15="http://schemas.microsoft.com/office/powerpoint/2012/main" userId="S-1-5-21-1839211835-619659539-556599288-185339" providerId="AD"/>
      </p:ext>
    </p:extLst>
  </p:cmAuthor>
  <p:cmAuthor id="6" name="Murat Yildirim" initials="MY" lastIdx="61" clrIdx="5">
    <p:extLst>
      <p:ext uri="{19B8F6BF-5375-455C-9EA6-DF929625EA0E}">
        <p15:presenceInfo xmlns:p15="http://schemas.microsoft.com/office/powerpoint/2012/main" userId="S-1-5-21-1839211835-619659539-556599288-1015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9E5F"/>
    <a:srgbClr val="D9D1CC"/>
    <a:srgbClr val="E1D8BF"/>
    <a:srgbClr val="949494"/>
    <a:srgbClr val="B2B2B2"/>
    <a:srgbClr val="68849E"/>
    <a:srgbClr val="80A093"/>
    <a:srgbClr val="F0F0F0"/>
    <a:srgbClr val="CAD8E4"/>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23" autoAdjust="0"/>
    <p:restoredTop sz="93792" autoAdjust="0"/>
  </p:normalViewPr>
  <p:slideViewPr>
    <p:cSldViewPr snapToGrid="0" snapToObjects="1">
      <p:cViewPr varScale="1">
        <p:scale>
          <a:sx n="141" d="100"/>
          <a:sy n="141" d="100"/>
        </p:scale>
        <p:origin x="1062" y="126"/>
      </p:cViewPr>
      <p:guideLst>
        <p:guide orient="horz" pos="2183"/>
        <p:guide pos="3840"/>
      </p:guideLst>
    </p:cSldViewPr>
  </p:slideViewPr>
  <p:outlineViewPr>
    <p:cViewPr>
      <p:scale>
        <a:sx n="33" d="100"/>
        <a:sy n="33" d="100"/>
      </p:scale>
      <p:origin x="0" y="-11454"/>
    </p:cViewPr>
  </p:outlineViewPr>
  <p:notesTextViewPr>
    <p:cViewPr>
      <p:scale>
        <a:sx n="100" d="100"/>
        <a:sy n="100" d="100"/>
      </p:scale>
      <p:origin x="0" y="0"/>
    </p:cViewPr>
  </p:notesTextViewPr>
  <p:sorterViewPr>
    <p:cViewPr>
      <p:scale>
        <a:sx n="122" d="100"/>
        <a:sy n="122" d="100"/>
      </p:scale>
      <p:origin x="0" y="0"/>
    </p:cViewPr>
  </p:sorterViewPr>
  <p:notesViewPr>
    <p:cSldViewPr snapToGrid="0" snapToObjects="1">
      <p:cViewPr>
        <p:scale>
          <a:sx n="150" d="100"/>
          <a:sy n="150" d="100"/>
        </p:scale>
        <p:origin x="576" y="-3220"/>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5"/>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53" y="5"/>
            <a:ext cx="2945659" cy="498055"/>
          </a:xfrm>
          <a:prstGeom prst="rect">
            <a:avLst/>
          </a:prstGeom>
        </p:spPr>
        <p:txBody>
          <a:bodyPr vert="horz" lIns="91440" tIns="45720" rIns="91440" bIns="45720" rtlCol="0"/>
          <a:lstStyle>
            <a:lvl1pPr algn="r">
              <a:defRPr sz="1200"/>
            </a:lvl1pPr>
          </a:lstStyle>
          <a:p>
            <a:fld id="{3B6579D3-62B4-4809-8D0C-4876020E209D}" type="datetimeFigureOut">
              <a:rPr lang="en-GB" smtClean="0"/>
              <a:t>23/02/2022</a:t>
            </a:fld>
            <a:endParaRPr lang="en-GB"/>
          </a:p>
        </p:txBody>
      </p:sp>
      <p:sp>
        <p:nvSpPr>
          <p:cNvPr id="4" name="Footer Placeholder 3"/>
          <p:cNvSpPr>
            <a:spLocks noGrp="1"/>
          </p:cNvSpPr>
          <p:nvPr>
            <p:ph type="ftr" sz="quarter" idx="2"/>
          </p:nvPr>
        </p:nvSpPr>
        <p:spPr>
          <a:xfrm>
            <a:off x="10" y="9428584"/>
            <a:ext cx="2945659" cy="49805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53" y="9428584"/>
            <a:ext cx="2945659" cy="49805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5"/>
            <a:ext cx="2945659" cy="49805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53" y="5"/>
            <a:ext cx="2945659" cy="498055"/>
          </a:xfrm>
          <a:prstGeom prst="rect">
            <a:avLst/>
          </a:prstGeom>
        </p:spPr>
        <p:txBody>
          <a:bodyPr vert="horz" lIns="91440" tIns="45720" rIns="91440" bIns="45720" rtlCol="0"/>
          <a:lstStyle>
            <a:lvl1pPr algn="r">
              <a:defRPr sz="1200"/>
            </a:lvl1pPr>
          </a:lstStyle>
          <a:p>
            <a:fld id="{799FA8D8-D74F-5A4A-BB10-7F88E22CEF6D}" type="datetimeFigureOut">
              <a:t>2/23/2022</a:t>
            </a:fld>
            <a:endParaRPr lang="en-US"/>
          </a:p>
        </p:txBody>
      </p:sp>
      <p:sp>
        <p:nvSpPr>
          <p:cNvPr id="4" name="Slide Image Placeholder 3"/>
          <p:cNvSpPr>
            <a:spLocks noGrp="1" noRot="1" noChangeAspect="1"/>
          </p:cNvSpPr>
          <p:nvPr>
            <p:ph type="sldImg" idx="2"/>
          </p:nvPr>
        </p:nvSpPr>
        <p:spPr>
          <a:xfrm>
            <a:off x="423863" y="1241425"/>
            <a:ext cx="5949950" cy="33480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0" y="9428584"/>
            <a:ext cx="2945659" cy="49805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53" y="9428584"/>
            <a:ext cx="2945659" cy="498054"/>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032298"/>
          </a:xfrm>
        </p:spPr>
        <p:txBody>
          <a:bodyPr/>
          <a:lstStyle/>
          <a:p>
            <a:r>
              <a:rPr lang="en-GB" dirty="0"/>
              <a:t>Treatment-resistant schizophrenia (TRS) is defined in several different guidelines in different ways, but can broadly be described as schizophrenia that has no significant improvement in target symptoms after treatment with at least two different antipsychotics (at an adequate dose and duration).</a:t>
            </a:r>
            <a:r>
              <a:rPr lang="en-GB" baseline="30000" dirty="0"/>
              <a:t>[Hasan et al., 2012; Lehman et al., 2010]</a:t>
            </a:r>
            <a:endParaRPr lang="en-GB" dirty="0"/>
          </a:p>
          <a:p>
            <a:r>
              <a:rPr lang="en-GB" dirty="0"/>
              <a:t>That many patients with schizophrenia fail to respond to antipsychotic drugs – known to bind to dopamine receptors in the brain – poses a challenge to the dominance of the dopamine hypothesis.</a:t>
            </a:r>
            <a:r>
              <a:rPr lang="en-GB" baseline="30000" dirty="0"/>
              <a:t>[Gillespie et al., 2017]</a:t>
            </a:r>
            <a:r>
              <a:rPr lang="en-GB" dirty="0"/>
              <a:t> This has led some to consider whether treatment-resistant schizophrenia (TRS) is a separate pathophysiological entity to what is classically termed schizophrenia.</a:t>
            </a:r>
            <a:r>
              <a:rPr lang="en-GB" baseline="30000" dirty="0"/>
              <a:t>[Gillespie et al., 2017]</a:t>
            </a:r>
            <a:r>
              <a:rPr lang="en-GB" dirty="0"/>
              <a:t> </a:t>
            </a:r>
          </a:p>
          <a:p>
            <a:r>
              <a:rPr lang="en-GB" dirty="0"/>
              <a:t>There are some indications that TRS may be characterised by a dysregulated glutamate system, however much more research is needed.</a:t>
            </a:r>
            <a:r>
              <a:rPr lang="en-GB" baseline="30000" dirty="0"/>
              <a:t>[Gillespie et al., 2017]</a:t>
            </a:r>
            <a:r>
              <a:rPr lang="en-GB" dirty="0"/>
              <a:t> One of the problems that plagues researchers in this field is the lack of a universal definition of ‘treatment resistance’.</a:t>
            </a:r>
            <a:r>
              <a:rPr lang="en-GB" baseline="30000" dirty="0"/>
              <a:t>[Gillespie et al., 2017]</a:t>
            </a:r>
            <a:r>
              <a:rPr lang="en-GB" dirty="0"/>
              <a:t> A consensus definition, were it to be adopted, would allow for easier comparison of different studies and pooling of samples.</a:t>
            </a:r>
            <a:r>
              <a:rPr lang="en-GB" baseline="30000" dirty="0"/>
              <a:t>[Gillespie et al., 2017]</a:t>
            </a:r>
            <a:r>
              <a:rPr lang="en-GB" dirty="0"/>
              <a:t> </a:t>
            </a:r>
          </a:p>
          <a:p>
            <a:endParaRPr lang="en-GB" dirty="0"/>
          </a:p>
          <a:p>
            <a:r>
              <a:rPr lang="en-GB" b="1" dirty="0"/>
              <a:t>References:</a:t>
            </a:r>
          </a:p>
          <a:p>
            <a:r>
              <a:rPr lang="en-GB" dirty="0"/>
              <a:t>Gillespie AL, </a:t>
            </a:r>
            <a:r>
              <a:rPr lang="en-GB" dirty="0" err="1"/>
              <a:t>Samanaite</a:t>
            </a:r>
            <a:r>
              <a:rPr lang="en-GB" dirty="0"/>
              <a:t> R, Mill J, et al. Is treatment-resistant schizophrenia categorically distinct from treatment-responsive schizophrenia? A systematic review. BMC Psychiatry 2017; 17 (1): 12.</a:t>
            </a:r>
          </a:p>
          <a:p>
            <a:r>
              <a:rPr lang="en-GB" dirty="0"/>
              <a:t>Hasan A, </a:t>
            </a:r>
            <a:r>
              <a:rPr lang="en-GB" dirty="0" err="1"/>
              <a:t>Falkai</a:t>
            </a:r>
            <a:r>
              <a:rPr lang="en-GB" dirty="0"/>
              <a:t> P, </a:t>
            </a:r>
            <a:r>
              <a:rPr lang="en-GB" dirty="0" err="1"/>
              <a:t>Wobrock</a:t>
            </a:r>
            <a:r>
              <a:rPr lang="en-GB" dirty="0"/>
              <a:t> T, et al. World Federation of Societies of Biological Psychiatry (WFSBP) guidelines for biological treatment of schizophrenia, part 1: update 2012 on the acute treatment of schizophrenia and the management of treatment resistance. World J </a:t>
            </a:r>
            <a:r>
              <a:rPr lang="en-GB" dirty="0" err="1"/>
              <a:t>Biol</a:t>
            </a:r>
            <a:r>
              <a:rPr lang="en-GB" dirty="0"/>
              <a:t> Psychiatry 2012; 13 (5): 318–378.</a:t>
            </a:r>
          </a:p>
          <a:p>
            <a:r>
              <a:rPr lang="en-GB" dirty="0"/>
              <a:t>Lehman AF, Lieberman JA, Dixon LB, et al. APA. Practice guideline for the treatment of patients with schizophrenia. 2</a:t>
            </a:r>
            <a:r>
              <a:rPr lang="en-GB" baseline="30000" dirty="0"/>
              <a:t>nd</a:t>
            </a:r>
            <a:r>
              <a:rPr lang="en-GB" dirty="0"/>
              <a:t> ed. 2010; 1–184.</a:t>
            </a:r>
          </a:p>
          <a:p>
            <a:endParaRPr lang="en-GB" dirty="0"/>
          </a:p>
          <a:p>
            <a:r>
              <a:rPr lang="en-GB" b="1" dirty="0"/>
              <a:t>Other references used on slide:</a:t>
            </a:r>
          </a:p>
          <a:p>
            <a:r>
              <a:rPr lang="en-GB" dirty="0"/>
              <a:t>Anderson VM, Goldstein ME, </a:t>
            </a:r>
            <a:r>
              <a:rPr lang="en-GB" dirty="0" err="1"/>
              <a:t>Kydd</a:t>
            </a:r>
            <a:r>
              <a:rPr lang="en-GB" dirty="0"/>
              <a:t> RR, Russell BR. Extensive </a:t>
            </a:r>
            <a:r>
              <a:rPr lang="en-GB" dirty="0" err="1"/>
              <a:t>gray</a:t>
            </a:r>
            <a:r>
              <a:rPr lang="en-GB" dirty="0"/>
              <a:t> matter volume reduction in treatment-resistant schizophrenia. </a:t>
            </a:r>
            <a:r>
              <a:rPr lang="en-GB" dirty="0" err="1"/>
              <a:t>Int</a:t>
            </a:r>
            <a:r>
              <a:rPr lang="en-GB" dirty="0"/>
              <a:t> J </a:t>
            </a:r>
            <a:r>
              <a:rPr lang="en-GB" dirty="0" err="1"/>
              <a:t>Neuropsychopharmacol</a:t>
            </a:r>
            <a:r>
              <a:rPr lang="en-GB" dirty="0"/>
              <a:t> 2015; 18 (7): pyv016.</a:t>
            </a:r>
          </a:p>
          <a:p>
            <a:r>
              <a:rPr lang="en-GB" dirty="0"/>
              <a:t>Roberts RC, Roche JK, Conley RR, Lahti AC. Dopaminergic synapses in the caudate of subjects with schizophrenia: relationship to treatment response. Synapse 2009; 63 (6): 520–530.</a:t>
            </a:r>
          </a:p>
          <a:p>
            <a:r>
              <a:rPr lang="en-GB" dirty="0"/>
              <a:t>White TP, Wigton R, Joyce DW, et al. Dysfunctional striatal systems in treatment-resistant schizophrenia. Neuropsychopharmacology 2016; 41 (5): 1274–1285.</a:t>
            </a:r>
          </a:p>
          <a:p>
            <a:endParaRPr lang="en-GB" dirty="0"/>
          </a:p>
        </p:txBody>
      </p:sp>
      <p:sp>
        <p:nvSpPr>
          <p:cNvPr id="4" name="Slide Number Placeholder 3"/>
          <p:cNvSpPr>
            <a:spLocks noGrp="1"/>
          </p:cNvSpPr>
          <p:nvPr>
            <p:ph type="sldNum" sz="quarter" idx="10"/>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813577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31286193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sz="2400">
                <a:solidFill>
                  <a:srgbClr val="3F1A01"/>
                </a:solidFill>
              </a:defRPr>
            </a:lvl1pPr>
          </a:lstStyle>
          <a:p>
            <a:r>
              <a:rPr lang="en-US" dirty="0"/>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5169744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1374981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8614934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391142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87135656"/>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1368254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65676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164986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059991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760682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06167788"/>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963059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4148854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1581972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027332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766886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666769689"/>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5631239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2210398"/>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96186129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6" r:id="rId18"/>
    <p:sldLayoutId id="2147483737" r:id="rId19"/>
    <p:sldLayoutId id="2147483745" r:id="rId20"/>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2103400-6647-4BD4-A152-8825DECC1493}"/>
              </a:ext>
            </a:extLst>
          </p:cNvPr>
          <p:cNvSpPr>
            <a:spLocks noGrp="1"/>
          </p:cNvSpPr>
          <p:nvPr>
            <p:ph type="body" sz="quarter" idx="17"/>
          </p:nvPr>
        </p:nvSpPr>
        <p:spPr/>
        <p:txBody>
          <a:bodyPr/>
          <a:lstStyle/>
          <a:p>
            <a:r>
              <a:rPr lang="en-GB" dirty="0"/>
              <a:t>Schizophrenia</a:t>
            </a:r>
          </a:p>
        </p:txBody>
      </p:sp>
      <p:sp>
        <p:nvSpPr>
          <p:cNvPr id="2" name="Title 1">
            <a:extLst>
              <a:ext uri="{FF2B5EF4-FFF2-40B4-BE49-F238E27FC236}">
                <a16:creationId xmlns:a16="http://schemas.microsoft.com/office/drawing/2014/main" id="{9A30EFBA-9DA0-4BDB-8956-3DCB871AEB7E}"/>
              </a:ext>
            </a:extLst>
          </p:cNvPr>
          <p:cNvSpPr>
            <a:spLocks noGrp="1"/>
          </p:cNvSpPr>
          <p:nvPr>
            <p:ph type="title"/>
          </p:nvPr>
        </p:nvSpPr>
        <p:spPr/>
        <p:txBody>
          <a:bodyPr anchor="b">
            <a:normAutofit/>
          </a:bodyPr>
          <a:lstStyle/>
          <a:p>
            <a:r>
              <a:rPr lang="en-GB"/>
              <a:t>The pathophysiology of treatment-resistant schizophrenia</a:t>
            </a:r>
          </a:p>
        </p:txBody>
      </p:sp>
      <p:sp>
        <p:nvSpPr>
          <p:cNvPr id="3" name="Content Placeholder 2">
            <a:extLst>
              <a:ext uri="{FF2B5EF4-FFF2-40B4-BE49-F238E27FC236}">
                <a16:creationId xmlns:a16="http://schemas.microsoft.com/office/drawing/2014/main" id="{D979510C-0E3D-4514-A142-54DBC729FBB6}"/>
              </a:ext>
            </a:extLst>
          </p:cNvPr>
          <p:cNvSpPr>
            <a:spLocks noGrp="1"/>
          </p:cNvSpPr>
          <p:nvPr>
            <p:ph idx="20"/>
          </p:nvPr>
        </p:nvSpPr>
        <p:spPr/>
        <p:txBody>
          <a:bodyPr>
            <a:normAutofit/>
          </a:bodyPr>
          <a:lstStyle/>
          <a:p>
            <a:pPr marL="0" indent="0">
              <a:buNone/>
            </a:pPr>
            <a:r>
              <a:rPr lang="en-GB" sz="1800" b="1">
                <a:solidFill>
                  <a:schemeClr val="accent1"/>
                </a:solidFill>
              </a:rPr>
              <a:t>Schizophrenia versus TRS</a:t>
            </a:r>
          </a:p>
          <a:p>
            <a:r>
              <a:rPr lang="en-GB" sz="1800"/>
              <a:t>Evidence suggests that treatment-resistant schizophrenia (TRS – schizophrenia that does not respond to antipsychotic treatment) may represent a distinct pathophysiological entity</a:t>
            </a:r>
            <a:r>
              <a:rPr lang="en-GB" sz="1800" baseline="30000"/>
              <a:t>1</a:t>
            </a:r>
            <a:endParaRPr lang="en-GB" sz="1800"/>
          </a:p>
          <a:p>
            <a:r>
              <a:rPr lang="en-GB" sz="1800"/>
              <a:t>One study used meta-analysis techniques to examine TRS, and from 19 original research publications tentatively concluded that TRS may be a categorically distinct disorder</a:t>
            </a:r>
            <a:r>
              <a:rPr lang="en-GB" sz="1800" baseline="30000"/>
              <a:t>1</a:t>
            </a:r>
            <a:endParaRPr lang="en-GB" sz="1800"/>
          </a:p>
        </p:txBody>
      </p:sp>
      <p:sp>
        <p:nvSpPr>
          <p:cNvPr id="6" name="Content Placeholder 5">
            <a:extLst>
              <a:ext uri="{FF2B5EF4-FFF2-40B4-BE49-F238E27FC236}">
                <a16:creationId xmlns:a16="http://schemas.microsoft.com/office/drawing/2014/main" id="{32469EC9-FA26-45E1-9F02-4AEC80A93591}"/>
              </a:ext>
            </a:extLst>
          </p:cNvPr>
          <p:cNvSpPr>
            <a:spLocks noGrp="1"/>
          </p:cNvSpPr>
          <p:nvPr>
            <p:ph idx="21"/>
          </p:nvPr>
        </p:nvSpPr>
        <p:spPr/>
        <p:txBody>
          <a:bodyPr>
            <a:normAutofit/>
          </a:bodyPr>
          <a:lstStyle/>
          <a:p>
            <a:pPr marL="0" indent="0">
              <a:buNone/>
            </a:pPr>
            <a:r>
              <a:rPr lang="en-GB" sz="1800" b="1" dirty="0">
                <a:solidFill>
                  <a:schemeClr val="accent1"/>
                </a:solidFill>
              </a:rPr>
              <a:t>Brain structure</a:t>
            </a:r>
            <a:r>
              <a:rPr lang="en-GB" sz="1800" b="1" baseline="30000" dirty="0">
                <a:solidFill>
                  <a:schemeClr val="accent1"/>
                </a:solidFill>
              </a:rPr>
              <a:t>1,2</a:t>
            </a:r>
            <a:endParaRPr lang="en-GB" sz="1800" b="1" dirty="0">
              <a:solidFill>
                <a:schemeClr val="accent1"/>
              </a:solidFill>
            </a:endParaRPr>
          </a:p>
          <a:p>
            <a:r>
              <a:rPr lang="en-GB" sz="1800" dirty="0"/>
              <a:t>Studies using brain imaging techniques have highlighted differences between patients with TRS and those with treatment-responsive schizophrenia, such as widespread grey matter volume reductions in several lobes of the brain</a:t>
            </a:r>
          </a:p>
          <a:p>
            <a:pPr marL="0" indent="0">
              <a:buNone/>
            </a:pPr>
            <a:r>
              <a:rPr lang="en-GB" sz="1800" b="1" dirty="0">
                <a:solidFill>
                  <a:schemeClr val="accent1"/>
                </a:solidFill>
              </a:rPr>
              <a:t>Brain connectivity</a:t>
            </a:r>
            <a:r>
              <a:rPr lang="en-GB" sz="1800" b="1" baseline="30000" dirty="0">
                <a:solidFill>
                  <a:schemeClr val="accent1"/>
                </a:solidFill>
              </a:rPr>
              <a:t>3,4</a:t>
            </a:r>
            <a:endParaRPr lang="en-GB" sz="1800" b="1" dirty="0">
              <a:solidFill>
                <a:schemeClr val="accent1"/>
              </a:solidFill>
            </a:endParaRPr>
          </a:p>
          <a:p>
            <a:r>
              <a:rPr lang="en-GB" sz="1800" dirty="0"/>
              <a:t>Patients with TRS show reduced connectivity in certain key brain regions, and a reduced total density of dopaminergic synapses, compared to treatment-responsive/non-refractory schizophrenia and to the control population</a:t>
            </a:r>
          </a:p>
        </p:txBody>
      </p:sp>
      <p:sp>
        <p:nvSpPr>
          <p:cNvPr id="8" name="Text Placeholder 7">
            <a:extLst>
              <a:ext uri="{FF2B5EF4-FFF2-40B4-BE49-F238E27FC236}">
                <a16:creationId xmlns:a16="http://schemas.microsoft.com/office/drawing/2014/main" id="{A5A7ABE9-4D37-4AF4-BADA-A51C7BC80545}"/>
              </a:ext>
            </a:extLst>
          </p:cNvPr>
          <p:cNvSpPr>
            <a:spLocks noGrp="1"/>
          </p:cNvSpPr>
          <p:nvPr>
            <p:ph type="body" sz="quarter" idx="18"/>
          </p:nvPr>
        </p:nvSpPr>
        <p:spPr/>
        <p:txBody>
          <a:bodyPr/>
          <a:lstStyle/>
          <a:p>
            <a:pPr marL="0" indent="0">
              <a:buNone/>
            </a:pPr>
            <a:r>
              <a:rPr lang="en-GB" dirty="0"/>
              <a:t>TRS = treatment-resistant schizophrenia</a:t>
            </a:r>
          </a:p>
          <a:p>
            <a:pPr marL="0" indent="0">
              <a:buNone/>
            </a:pPr>
            <a:r>
              <a:rPr lang="en-GB" dirty="0"/>
              <a:t>1. Gillespie et al. BMC Psychiatry 2017;17:12; 2. Anderson et al. Int J </a:t>
            </a:r>
            <a:r>
              <a:rPr lang="en-GB" dirty="0" err="1"/>
              <a:t>Neuropsychopharmacol</a:t>
            </a:r>
            <a:r>
              <a:rPr lang="en-GB" dirty="0"/>
              <a:t> 2015;18:pyv016; </a:t>
            </a:r>
          </a:p>
          <a:p>
            <a:pPr marL="0" indent="0">
              <a:buNone/>
            </a:pPr>
            <a:r>
              <a:rPr lang="en-GB" dirty="0"/>
              <a:t>3. White et al. Neuropsychopharmacology 2016;41:1274–1285; 4. Roberts et al. Synapse 2009;63:520–530</a:t>
            </a:r>
          </a:p>
        </p:txBody>
      </p:sp>
      <p:sp>
        <p:nvSpPr>
          <p:cNvPr id="4" name="Slide Number Placeholder 3">
            <a:extLst>
              <a:ext uri="{FF2B5EF4-FFF2-40B4-BE49-F238E27FC236}">
                <a16:creationId xmlns:a16="http://schemas.microsoft.com/office/drawing/2014/main" id="{07162A86-7502-444B-B560-51B3D5C245E8}"/>
              </a:ext>
            </a:extLst>
          </p:cNvPr>
          <p:cNvSpPr>
            <a:spLocks noGrp="1"/>
          </p:cNvSpPr>
          <p:nvPr>
            <p:ph type="sldNum" sz="quarter" idx="4"/>
          </p:nvPr>
        </p:nvSpPr>
        <p:spPr/>
        <p:txBody>
          <a:bodyPr/>
          <a:lstStyle/>
          <a:p>
            <a:fld id="{6DBC486D-4FAB-B746-8B02-8D7C842291C6}" type="slidenum">
              <a:rPr lang="en-GB" smtClean="0"/>
              <a:t>1</a:t>
            </a:fld>
            <a:endParaRPr lang="en-GB"/>
          </a:p>
        </p:txBody>
      </p:sp>
      <p:sp>
        <p:nvSpPr>
          <p:cNvPr id="7" name="Rectangle: Rounded Corners 6">
            <a:extLst>
              <a:ext uri="{FF2B5EF4-FFF2-40B4-BE49-F238E27FC236}">
                <a16:creationId xmlns:a16="http://schemas.microsoft.com/office/drawing/2014/main" id="{BCC134AA-9245-47C0-A46E-41805D085A3C}"/>
              </a:ext>
            </a:extLst>
          </p:cNvPr>
          <p:cNvSpPr/>
          <p:nvPr/>
        </p:nvSpPr>
        <p:spPr>
          <a:xfrm>
            <a:off x="539749" y="4543350"/>
            <a:ext cx="5419725" cy="1023600"/>
          </a:xfrm>
          <a:prstGeom prst="roundRect">
            <a:avLst>
              <a:gd name="adj" fmla="val 6431"/>
            </a:avLst>
          </a:prstGeom>
          <a:solidFill>
            <a:srgbClr val="D9D1CC"/>
          </a:solidFill>
          <a:ln w="19050">
            <a:solidFill>
              <a:srgbClr val="D9D1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TRS may be a distinct pathophysiological entity, but more research is needed </a:t>
            </a:r>
            <a:br>
              <a:rPr lang="en-GB" dirty="0">
                <a:solidFill>
                  <a:schemeClr val="tx1"/>
                </a:solidFill>
              </a:rPr>
            </a:br>
            <a:r>
              <a:rPr lang="en-GB" dirty="0">
                <a:solidFill>
                  <a:schemeClr val="tx1"/>
                </a:solidFill>
              </a:rPr>
              <a:t>with larger sample </a:t>
            </a:r>
            <a:r>
              <a:rPr lang="en-GB" dirty="0" err="1">
                <a:solidFill>
                  <a:schemeClr val="tx1"/>
                </a:solidFill>
              </a:rPr>
              <a:t>sizes</a:t>
            </a:r>
            <a:r>
              <a:rPr lang="en-GB" baseline="30000" dirty="0" err="1">
                <a:solidFill>
                  <a:schemeClr val="tx1"/>
                </a:solidFill>
              </a:rPr>
              <a:t>1</a:t>
            </a:r>
            <a:r>
              <a:rPr lang="en-GB" baseline="30000" dirty="0">
                <a:solidFill>
                  <a:schemeClr val="tx1"/>
                </a:solidFill>
              </a:rPr>
              <a:t>-4</a:t>
            </a:r>
            <a:endParaRPr lang="en-GB" dirty="0">
              <a:solidFill>
                <a:schemeClr val="tx1"/>
              </a:solidFill>
            </a:endParaRPr>
          </a:p>
        </p:txBody>
      </p:sp>
    </p:spTree>
    <p:custDataLst/>
    <p:extLst>
      <p:ext uri="{BB962C8B-B14F-4D97-AF65-F5344CB8AC3E}">
        <p14:creationId xmlns:p14="http://schemas.microsoft.com/office/powerpoint/2010/main" val="14215133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jQZtG50d"/>
  <p:tag name="ARTICULATE_SLIDE_COUNT" val="4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709</TotalTime>
  <Words>629</Words>
  <Application>Microsoft Office PowerPoint</Application>
  <PresentationFormat>Widescreen</PresentationFormat>
  <Paragraphs>28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The pathophysiology of treatment-resistant schizophrenia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Henrik Haase</cp:lastModifiedBy>
  <cp:revision>1365</cp:revision>
  <cp:lastPrinted>2022-02-04T08:01:23Z</cp:lastPrinted>
  <dcterms:created xsi:type="dcterms:W3CDTF">2017-01-23T14:24:15Z</dcterms:created>
  <dcterms:modified xsi:type="dcterms:W3CDTF">2022-02-23T12:37:41Z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62F455BA-A116-4548-8330-AB067D1D6DA8</vt:lpwstr>
  </property>
  <property fmtid="{D5CDD505-2E9C-101B-9397-08002B2CF9AE}" pid="3" name="ArticulatePath">
    <vt:lpwstr>3 - Neurobiology and aetiology 02-Feb-18</vt:lpwstr>
  </property>
</Properties>
</file>